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321" r:id="rId1"/>
  </p:sldMasterIdLst>
  <p:notesMasterIdLst>
    <p:notesMasterId r:id="rId13"/>
  </p:notesMasterIdLst>
  <p:handoutMasterIdLst>
    <p:handoutMasterId r:id="rId14"/>
  </p:handoutMasterIdLst>
  <p:sldIdLst>
    <p:sldId id="265" r:id="rId2"/>
    <p:sldId id="277" r:id="rId3"/>
    <p:sldId id="276" r:id="rId4"/>
    <p:sldId id="295" r:id="rId5"/>
    <p:sldId id="281" r:id="rId6"/>
    <p:sldId id="280" r:id="rId7"/>
    <p:sldId id="279" r:id="rId8"/>
    <p:sldId id="282" r:id="rId9"/>
    <p:sldId id="310" r:id="rId10"/>
    <p:sldId id="283" r:id="rId11"/>
    <p:sldId id="30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7730D-0716-1D49-9B26-53ABA59DB3FE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9771F-F5A4-6E42-BB04-82AB759E68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891EF-6897-E04E-97FC-A36566DB8B44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A082C-5B90-DF49-915A-29A0016311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BF5CD18-686B-47A9-AFD5-66CE5FA52A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7ED76B1-BDF4-7341-B055-0E88DB89162A}" type="datetimeFigureOut">
              <a:rPr lang="en-US" smtClean="0"/>
              <a:pPr/>
              <a:t>3/25/13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B8278AA-6907-CA42-9B48-7025E568F4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2" r:id="rId1"/>
    <p:sldLayoutId id="2147484323" r:id="rId2"/>
    <p:sldLayoutId id="2147484324" r:id="rId3"/>
    <p:sldLayoutId id="2147484325" r:id="rId4"/>
    <p:sldLayoutId id="2147484326" r:id="rId5"/>
    <p:sldLayoutId id="2147484327" r:id="rId6"/>
    <p:sldLayoutId id="2147484328" r:id="rId7"/>
    <p:sldLayoutId id="2147484329" r:id="rId8"/>
    <p:sldLayoutId id="2147484330" r:id="rId9"/>
    <p:sldLayoutId id="2147484331" r:id="rId10"/>
    <p:sldLayoutId id="2147484332" r:id="rId11"/>
    <p:sldLayoutId id="2147484333" r:id="rId12"/>
    <p:sldLayoutId id="2147484334" r:id="rId13"/>
    <p:sldLayoutId id="2147484335" r:id="rId14"/>
    <p:sldLayoutId id="2147484336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45720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201039"/>
            <a:ext cx="5724862" cy="1846961"/>
          </a:xfrm>
        </p:spPr>
        <p:txBody>
          <a:bodyPr/>
          <a:lstStyle/>
          <a:p>
            <a:r>
              <a:rPr lang="en-US" sz="4500" dirty="0" smtClean="0"/>
              <a:t> </a:t>
            </a:r>
            <a:r>
              <a:rPr lang="en-US" sz="4500" dirty="0" smtClean="0"/>
              <a:t/>
            </a:r>
            <a:br>
              <a:rPr lang="en-US" sz="4500" dirty="0" smtClean="0"/>
            </a:br>
            <a:r>
              <a:rPr lang="en-US" sz="4500" dirty="0" smtClean="0"/>
              <a:t>Understanding </a:t>
            </a:r>
            <a:r>
              <a:rPr lang="en-US" sz="4500" dirty="0" smtClean="0"/>
              <a:t>Your Academic Record</a:t>
            </a:r>
            <a:endParaRPr lang="en-US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 transcript?</a:t>
            </a:r>
          </a:p>
          <a:p>
            <a:pPr marL="806450" lvl="2">
              <a:spcBef>
                <a:spcPts val="2400"/>
              </a:spcBef>
            </a:pPr>
            <a:r>
              <a:rPr lang="en-US" dirty="0" smtClean="0">
                <a:solidFill>
                  <a:srgbClr val="FF0000"/>
                </a:solidFill>
              </a:rPr>
              <a:t>Your Academic </a:t>
            </a:r>
            <a:r>
              <a:rPr lang="en-US" dirty="0" smtClean="0">
                <a:solidFill>
                  <a:srgbClr val="FF0000"/>
                </a:solidFill>
              </a:rPr>
              <a:t>Record </a:t>
            </a:r>
          </a:p>
          <a:p>
            <a:r>
              <a:rPr lang="en-US" dirty="0" smtClean="0"/>
              <a:t>Who sees your transcript?	</a:t>
            </a:r>
          </a:p>
          <a:p>
            <a:pPr marL="806450" lvl="2">
              <a:spcBef>
                <a:spcPts val="2400"/>
              </a:spcBef>
            </a:pPr>
            <a:r>
              <a:rPr lang="en-US" dirty="0" smtClean="0">
                <a:solidFill>
                  <a:srgbClr val="FF0000"/>
                </a:solidFill>
              </a:rPr>
              <a:t>Potential Employers, Colleges and Universities, anyone else who wants to have a picture of your academic career.</a:t>
            </a:r>
            <a:endParaRPr lang="en-US" dirty="0" smtClean="0"/>
          </a:p>
          <a:p>
            <a:r>
              <a:rPr lang="en-US" dirty="0" smtClean="0"/>
              <a:t>What items are included on a transcript?</a:t>
            </a:r>
          </a:p>
          <a:p>
            <a:r>
              <a:rPr lang="en-US" dirty="0" smtClean="0"/>
              <a:t>Compare/Contrast transcripts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685800"/>
            <a:ext cx="5724862" cy="1237361"/>
          </a:xfrm>
        </p:spPr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057400"/>
            <a:ext cx="5724862" cy="2057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Do you understand </a:t>
            </a:r>
          </a:p>
          <a:p>
            <a:r>
              <a:rPr lang="en-US" sz="4000" dirty="0" smtClean="0"/>
              <a:t>your academic record?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41" y="1"/>
            <a:ext cx="7691719" cy="1219200"/>
          </a:xfrm>
        </p:spPr>
        <p:txBody>
          <a:bodyPr/>
          <a:lstStyle/>
          <a:p>
            <a:r>
              <a:rPr lang="en-US" sz="5000" dirty="0" smtClean="0"/>
              <a:t>Graduation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143000"/>
            <a:ext cx="7884459" cy="5715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Course Planning Guide</a:t>
            </a:r>
          </a:p>
          <a:p>
            <a:pPr lvl="0"/>
            <a:r>
              <a:rPr lang="en-US" dirty="0" smtClean="0"/>
              <a:t>How many credits do you need to graduate?   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31</a:t>
            </a:r>
            <a:endParaRPr lang="en-US" sz="2400" dirty="0" smtClean="0"/>
          </a:p>
          <a:p>
            <a:pPr lvl="0"/>
            <a:r>
              <a:rPr lang="en-US" dirty="0" smtClean="0"/>
              <a:t>What is the minimum number of credits you can take each year?  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7.5</a:t>
            </a:r>
          </a:p>
          <a:p>
            <a:pPr lvl="0"/>
            <a:r>
              <a:rPr lang="en-US" dirty="0" smtClean="0"/>
              <a:t>How many credits do you earn for the following:</a:t>
            </a:r>
          </a:p>
          <a:p>
            <a:pPr lvl="1"/>
            <a:r>
              <a:rPr lang="en-US" dirty="0" smtClean="0"/>
              <a:t>1 Term course     </a:t>
            </a:r>
            <a:r>
              <a:rPr lang="en-US" dirty="0" smtClean="0">
                <a:solidFill>
                  <a:srgbClr val="FF0000"/>
                </a:solidFill>
              </a:rPr>
              <a:t>.50</a:t>
            </a:r>
          </a:p>
          <a:p>
            <a:pPr lvl="1"/>
            <a:r>
              <a:rPr lang="en-US" dirty="0" smtClean="0"/>
              <a:t>2 Term course   </a:t>
            </a:r>
            <a:r>
              <a:rPr lang="en-US" dirty="0" smtClean="0">
                <a:solidFill>
                  <a:srgbClr val="FF0000"/>
                </a:solidFill>
              </a:rPr>
              <a:t>1.00</a:t>
            </a:r>
          </a:p>
          <a:p>
            <a:pPr lvl="1"/>
            <a:r>
              <a:rPr lang="en-US" dirty="0" smtClean="0"/>
              <a:t>3 Term course   </a:t>
            </a:r>
            <a:r>
              <a:rPr lang="en-US" dirty="0" smtClean="0">
                <a:solidFill>
                  <a:srgbClr val="FF0000"/>
                </a:solidFill>
              </a:rPr>
              <a:t>1.50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41" y="1"/>
            <a:ext cx="7691719" cy="1219200"/>
          </a:xfrm>
        </p:spPr>
        <p:txBody>
          <a:bodyPr/>
          <a:lstStyle/>
          <a:p>
            <a:r>
              <a:rPr lang="en-US" sz="5000" dirty="0" smtClean="0"/>
              <a:t>Graduation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1" y="1143000"/>
            <a:ext cx="8458200" cy="50292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What happens if you fail a course?   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You DO NOT receive credit.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In most cases, y</a:t>
            </a:r>
            <a:r>
              <a:rPr lang="en-US" sz="2400" dirty="0" smtClean="0">
                <a:solidFill>
                  <a:srgbClr val="FF0000"/>
                </a:solidFill>
              </a:rPr>
              <a:t>ou </a:t>
            </a:r>
            <a:r>
              <a:rPr lang="en-US" sz="2400" dirty="0" smtClean="0">
                <a:solidFill>
                  <a:srgbClr val="FF0000"/>
                </a:solidFill>
              </a:rPr>
              <a:t>must retake the course.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The F will lower your </a:t>
            </a:r>
            <a:r>
              <a:rPr lang="en-US" sz="2400" dirty="0" smtClean="0">
                <a:solidFill>
                  <a:srgbClr val="FF0000"/>
                </a:solidFill>
              </a:rPr>
              <a:t>GPA and remain on your transcript.</a:t>
            </a:r>
            <a:endParaRPr lang="en-US" dirty="0" smtClean="0"/>
          </a:p>
          <a:p>
            <a:pPr lvl="0"/>
            <a:r>
              <a:rPr lang="en-US" dirty="0" smtClean="0"/>
              <a:t>What state required test do you need to pass in order to graduate? </a:t>
            </a:r>
            <a:endParaRPr lang="en-US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 smtClean="0">
                <a:solidFill>
                  <a:srgbClr val="FF0000"/>
                </a:solidFill>
              </a:rPr>
              <a:t>Keystone Exams (English, Algebra and Biology)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r>
              <a:rPr lang="en-US" sz="2400" dirty="0" smtClean="0"/>
              <a:t>When do you take it?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(It depends on when you take the courses above)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41" y="1"/>
            <a:ext cx="7691719" cy="1219200"/>
          </a:xfrm>
        </p:spPr>
        <p:txBody>
          <a:bodyPr/>
          <a:lstStyle/>
          <a:p>
            <a:r>
              <a:rPr lang="en-US" sz="5000" dirty="0" smtClean="0"/>
              <a:t>Graduation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219200"/>
            <a:ext cx="7884459" cy="5486399"/>
          </a:xfrm>
        </p:spPr>
        <p:txBody>
          <a:bodyPr>
            <a:noAutofit/>
          </a:bodyPr>
          <a:lstStyle/>
          <a:p>
            <a:r>
              <a:rPr lang="en-US" dirty="0" smtClean="0"/>
              <a:t>Do you have to complete a graduation project in order to graduate?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Yes…your Personal Project</a:t>
            </a:r>
          </a:p>
          <a:p>
            <a:pPr lvl="1"/>
            <a:r>
              <a:rPr lang="en-US" dirty="0" smtClean="0"/>
              <a:t>When do you complete it?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Grade</a:t>
            </a:r>
          </a:p>
          <a:p>
            <a:pPr lvl="0"/>
            <a:r>
              <a:rPr lang="en-US" dirty="0" smtClean="0"/>
              <a:t>How many years of the following subject areas do you need to graduate?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Math</a:t>
            </a:r>
            <a:r>
              <a:rPr lang="en-US" sz="2000" dirty="0" smtClean="0">
                <a:solidFill>
                  <a:srgbClr val="FF0000"/>
                </a:solidFill>
              </a:rPr>
              <a:t>: 3 years  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Science</a:t>
            </a:r>
            <a:r>
              <a:rPr lang="en-US" sz="2000" dirty="0" smtClean="0">
                <a:solidFill>
                  <a:srgbClr val="FF0000"/>
                </a:solidFill>
              </a:rPr>
              <a:t>: 3 years  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English</a:t>
            </a:r>
            <a:r>
              <a:rPr lang="en-US" sz="2000" dirty="0" smtClean="0">
                <a:solidFill>
                  <a:srgbClr val="FF0000"/>
                </a:solidFill>
              </a:rPr>
              <a:t>: 4 years   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History</a:t>
            </a:r>
            <a:r>
              <a:rPr lang="en-US" sz="2000" dirty="0" smtClean="0">
                <a:solidFill>
                  <a:srgbClr val="FF0000"/>
                </a:solidFill>
              </a:rPr>
              <a:t>: 4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41" y="0"/>
            <a:ext cx="7691719" cy="1143000"/>
          </a:xfrm>
        </p:spPr>
        <p:txBody>
          <a:bodyPr/>
          <a:lstStyle/>
          <a:p>
            <a:r>
              <a:rPr lang="en-US" dirty="0" smtClean="0"/>
              <a:t>Grade Point Average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53399" cy="54864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What is grade point average?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 numerical average of letter grades</a:t>
            </a:r>
          </a:p>
          <a:p>
            <a:pPr lvl="0"/>
            <a:r>
              <a:rPr lang="en-US" dirty="0" smtClean="0"/>
              <a:t>How many points is each of the following grades worth?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sz="2000" dirty="0" smtClean="0"/>
              <a:t>A+    </a:t>
            </a:r>
            <a:r>
              <a:rPr lang="en-US" sz="2000" dirty="0" smtClean="0">
                <a:solidFill>
                  <a:srgbClr val="FF0000"/>
                </a:solidFill>
              </a:rPr>
              <a:t>4.3        </a:t>
            </a:r>
            <a:r>
              <a:rPr lang="en-US" sz="2000" dirty="0" smtClean="0"/>
              <a:t>A    </a:t>
            </a:r>
            <a:r>
              <a:rPr lang="en-US" sz="2000" dirty="0" smtClean="0">
                <a:solidFill>
                  <a:srgbClr val="FF0000"/>
                </a:solidFill>
              </a:rPr>
              <a:t>4.0       </a:t>
            </a:r>
            <a:r>
              <a:rPr lang="en-US" sz="2000" dirty="0" smtClean="0"/>
              <a:t>A-    </a:t>
            </a:r>
            <a:r>
              <a:rPr lang="en-US" sz="2000" dirty="0" smtClean="0">
                <a:solidFill>
                  <a:srgbClr val="FF0000"/>
                </a:solidFill>
              </a:rPr>
              <a:t>3.6</a:t>
            </a:r>
          </a:p>
          <a:p>
            <a:pPr>
              <a:buNone/>
            </a:pPr>
            <a:r>
              <a:rPr lang="en-US" sz="2000" dirty="0" smtClean="0"/>
              <a:t>			B+    </a:t>
            </a:r>
            <a:r>
              <a:rPr lang="en-US" sz="2000" dirty="0" smtClean="0">
                <a:solidFill>
                  <a:srgbClr val="FF0000"/>
                </a:solidFill>
              </a:rPr>
              <a:t>3.3        </a:t>
            </a:r>
            <a:r>
              <a:rPr lang="en-US" sz="2000" dirty="0" smtClean="0"/>
              <a:t>B     </a:t>
            </a:r>
            <a:r>
              <a:rPr lang="en-US" sz="2000" dirty="0" smtClean="0">
                <a:solidFill>
                  <a:srgbClr val="FF0000"/>
                </a:solidFill>
              </a:rPr>
              <a:t>3.0       </a:t>
            </a:r>
            <a:r>
              <a:rPr lang="en-US" sz="2000" dirty="0" smtClean="0"/>
              <a:t>B-    </a:t>
            </a:r>
            <a:r>
              <a:rPr lang="en-US" sz="2000" dirty="0" smtClean="0">
                <a:solidFill>
                  <a:srgbClr val="FF0000"/>
                </a:solidFill>
              </a:rPr>
              <a:t>2.6</a:t>
            </a:r>
          </a:p>
          <a:p>
            <a:pPr>
              <a:buNone/>
            </a:pPr>
            <a:r>
              <a:rPr lang="en-US" sz="2000" dirty="0" smtClean="0"/>
              <a:t>			C+    </a:t>
            </a:r>
            <a:r>
              <a:rPr lang="en-US" sz="2000" dirty="0" smtClean="0">
                <a:solidFill>
                  <a:srgbClr val="FF0000"/>
                </a:solidFill>
              </a:rPr>
              <a:t>2.3        </a:t>
            </a:r>
            <a:r>
              <a:rPr lang="en-US" sz="2000" dirty="0" smtClean="0"/>
              <a:t>C    </a:t>
            </a:r>
            <a:r>
              <a:rPr lang="en-US" sz="2000" dirty="0" smtClean="0">
                <a:solidFill>
                  <a:srgbClr val="FF0000"/>
                </a:solidFill>
              </a:rPr>
              <a:t>2.0       </a:t>
            </a:r>
            <a:r>
              <a:rPr lang="en-US" sz="2000" dirty="0" smtClean="0"/>
              <a:t>C-    </a:t>
            </a:r>
            <a:r>
              <a:rPr lang="en-US" sz="2000" dirty="0" smtClean="0">
                <a:solidFill>
                  <a:srgbClr val="FF0000"/>
                </a:solidFill>
              </a:rPr>
              <a:t>1.6</a:t>
            </a:r>
          </a:p>
          <a:p>
            <a:pPr>
              <a:buNone/>
            </a:pPr>
            <a:r>
              <a:rPr lang="en-US" sz="2000" dirty="0" smtClean="0"/>
              <a:t>			D      </a:t>
            </a:r>
            <a:r>
              <a:rPr lang="en-US" sz="2000" dirty="0" smtClean="0">
                <a:solidFill>
                  <a:srgbClr val="FF0000"/>
                </a:solidFill>
              </a:rPr>
              <a:t>1.0</a:t>
            </a:r>
          </a:p>
          <a:p>
            <a:pPr>
              <a:buNone/>
            </a:pPr>
            <a:r>
              <a:rPr lang="en-US" sz="2000" dirty="0" smtClean="0"/>
              <a:t>			F       </a:t>
            </a:r>
            <a:r>
              <a:rPr lang="en-US" sz="2000" dirty="0" smtClean="0">
                <a:solidFill>
                  <a:srgbClr val="FF0000"/>
                </a:solidFill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Point Average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/>
              <a:t>TRUE/FALSE—Honors and AP </a:t>
            </a:r>
            <a:r>
              <a:rPr lang="en-US" b="1" i="1" dirty="0" smtClean="0"/>
              <a:t>grades</a:t>
            </a:r>
            <a:r>
              <a:rPr lang="en-US" dirty="0" smtClean="0"/>
              <a:t> are worth the same points as regular classes?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TRUE…an A is still worth 4.0 Grade Points</a:t>
            </a:r>
          </a:p>
          <a:p>
            <a:pPr lvl="0"/>
            <a:r>
              <a:rPr lang="en-US" sz="2000" dirty="0" smtClean="0"/>
              <a:t>How can you earn ADDED VALUE to your GPA?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Earn a C+ or higher in an Honors or AP Course.</a:t>
            </a:r>
          </a:p>
          <a:p>
            <a:pPr lvl="2"/>
            <a:r>
              <a:rPr lang="en-US" sz="1600" dirty="0" smtClean="0">
                <a:solidFill>
                  <a:srgbClr val="FF0000"/>
                </a:solidFill>
              </a:rPr>
              <a:t>Honors = .04 added value</a:t>
            </a:r>
          </a:p>
          <a:p>
            <a:pPr lvl="2"/>
            <a:r>
              <a:rPr lang="en-US" sz="1600" dirty="0" smtClean="0">
                <a:solidFill>
                  <a:srgbClr val="FF0000"/>
                </a:solidFill>
              </a:rPr>
              <a:t>AP = .06 added value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41" y="0"/>
            <a:ext cx="7691719" cy="1143000"/>
          </a:xfrm>
        </p:spPr>
        <p:txBody>
          <a:bodyPr/>
          <a:lstStyle/>
          <a:p>
            <a:r>
              <a:rPr lang="en-US" dirty="0" smtClean="0"/>
              <a:t>Grade Point Average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16764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mbria"/>
              </a:rPr>
              <a:t>What information do you need to calculate your GPA?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Cambria"/>
              </a:rPr>
              <a:t>Letter Grades, Credit Value, Honors/AP</a:t>
            </a:r>
            <a:endParaRPr lang="en-US" dirty="0" smtClean="0">
              <a:latin typeface="Cambria"/>
            </a:endParaRPr>
          </a:p>
          <a:p>
            <a:r>
              <a:rPr lang="en-US" dirty="0" smtClean="0">
                <a:latin typeface="Cambria"/>
              </a:rPr>
              <a:t>Calculate your GPA for the first 6 weeks.</a:t>
            </a:r>
            <a:endParaRPr lang="en-US" dirty="0" smtClean="0">
              <a:solidFill>
                <a:srgbClr val="FF0000"/>
              </a:solidFill>
              <a:latin typeface="Cambria"/>
            </a:endParaRPr>
          </a:p>
          <a:p>
            <a:pPr>
              <a:buNone/>
            </a:pPr>
            <a:endParaRPr lang="en-US" b="1" dirty="0" smtClean="0">
              <a:latin typeface="Cambria"/>
            </a:endParaRPr>
          </a:p>
          <a:p>
            <a:pPr>
              <a:buNone/>
            </a:pPr>
            <a:r>
              <a:rPr lang="en-US" dirty="0" smtClean="0"/>
              <a:t> 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49937" y="2971800"/>
          <a:ext cx="7808263" cy="3581401"/>
        </p:xfrm>
        <a:graphic>
          <a:graphicData uri="http://schemas.openxmlformats.org/drawingml/2006/table">
            <a:tbl>
              <a:tblPr/>
              <a:tblGrid>
                <a:gridCol w="1749569"/>
                <a:gridCol w="583190"/>
                <a:gridCol w="809986"/>
                <a:gridCol w="734387"/>
                <a:gridCol w="809986"/>
                <a:gridCol w="691187"/>
                <a:gridCol w="809986"/>
                <a:gridCol w="809986"/>
                <a:gridCol w="809986"/>
              </a:tblGrid>
              <a:tr h="619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Course Name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Letter Grade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Grade Points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Credit Value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Quality Points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GPA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Honors/AP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Added Value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Verdana"/>
                        </a:rPr>
                        <a:t>GPA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646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D4"/>
                          </a:solidFill>
                          <a:latin typeface="Verdana"/>
                        </a:rPr>
                        <a:t>#DIV/0!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D4"/>
                          </a:solidFill>
                          <a:latin typeface="Verdana"/>
                        </a:rPr>
                        <a:t>#DIV/0!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6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33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33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33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26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latin typeface="Verdana"/>
                      </a:endParaRP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Point Average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586753"/>
            <a:ext cx="7691719" cy="489024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What grades make up your Freshman GPA?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YEAR END GRADES in all of your classes.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YEAR grade = 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T1+T2+T3+T4+T5+T6+FINAL EXAM</a:t>
            </a:r>
            <a:endParaRPr lang="en-US" dirty="0" smtClean="0"/>
          </a:p>
          <a:p>
            <a:pPr lvl="0"/>
            <a:r>
              <a:rPr lang="en-US" dirty="0" smtClean="0"/>
              <a:t>What</a:t>
            </a:r>
            <a:r>
              <a:rPr lang="en-US" dirty="0" smtClean="0"/>
              <a:t> kinds of GPA’s are you going to get?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Six week </a:t>
            </a:r>
            <a:r>
              <a:rPr lang="en-US" dirty="0" smtClean="0">
                <a:solidFill>
                  <a:srgbClr val="FF0000"/>
                </a:solidFill>
              </a:rPr>
              <a:t>GPA</a:t>
            </a:r>
            <a:r>
              <a:rPr lang="en-US" dirty="0" smtClean="0">
                <a:solidFill>
                  <a:srgbClr val="FF0000"/>
                </a:solidFill>
              </a:rPr>
              <a:t>= </a:t>
            </a:r>
            <a:r>
              <a:rPr lang="en-US" dirty="0" err="1" smtClean="0">
                <a:solidFill>
                  <a:srgbClr val="FF0000"/>
                </a:solidFill>
              </a:rPr>
              <a:t>gpa</a:t>
            </a:r>
            <a:r>
              <a:rPr lang="en-US" dirty="0" smtClean="0">
                <a:solidFill>
                  <a:srgbClr val="FF0000"/>
                </a:solidFill>
              </a:rPr>
              <a:t> at the end of T1, T2, etc..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Yearly GPA</a:t>
            </a:r>
            <a:r>
              <a:rPr lang="en-US" dirty="0" smtClean="0">
                <a:solidFill>
                  <a:srgbClr val="FF0000"/>
                </a:solidFill>
              </a:rPr>
              <a:t>= average of all grades at end of year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Cumulative </a:t>
            </a:r>
            <a:r>
              <a:rPr lang="en-US" dirty="0" smtClean="0">
                <a:solidFill>
                  <a:srgbClr val="FF0000"/>
                </a:solidFill>
              </a:rPr>
              <a:t>GPA=All of your grades put </a:t>
            </a:r>
            <a:r>
              <a:rPr lang="en-US" dirty="0" smtClean="0">
                <a:solidFill>
                  <a:srgbClr val="FF0000"/>
                </a:solidFill>
              </a:rPr>
              <a:t>together for every year of high school (9-12)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Point Average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586753"/>
            <a:ext cx="7691719" cy="489024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What GPA is needed for the following: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Honor Roll: 3.25 (No D’s or F’s)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High Honor Roll: 3.5-3.75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Distinguished Honor Roll: 3.75 and up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National Honor Society: </a:t>
            </a:r>
            <a:r>
              <a:rPr lang="en-US" dirty="0" smtClean="0">
                <a:solidFill>
                  <a:srgbClr val="FF0000"/>
                </a:solidFill>
              </a:rPr>
              <a:t>3.75 and up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entur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2466</TotalTime>
  <Words>624</Words>
  <Application>Microsoft Macintosh PowerPoint</Application>
  <PresentationFormat>On-screen Show (4:3)</PresentationFormat>
  <Paragraphs>130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Venture</vt:lpstr>
      <vt:lpstr>  Understanding Your Academic Record</vt:lpstr>
      <vt:lpstr>Graduation Requirements</vt:lpstr>
      <vt:lpstr>Graduation Requirements</vt:lpstr>
      <vt:lpstr>Graduation Requirements</vt:lpstr>
      <vt:lpstr>Grade Point Average</vt:lpstr>
      <vt:lpstr>Grade Point Average</vt:lpstr>
      <vt:lpstr>Grade Point Average</vt:lpstr>
      <vt:lpstr>Grade Point Average</vt:lpstr>
      <vt:lpstr>Grade Point Average</vt:lpstr>
      <vt:lpstr>Transcript</vt:lpstr>
      <vt:lpstr>Wrap Up</vt:lpstr>
    </vt:vector>
  </TitlesOfParts>
  <Company>QVSD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School 101</dc:title>
  <dc:creator>Quaker Valley</dc:creator>
  <cp:lastModifiedBy>Quaker Valley</cp:lastModifiedBy>
  <cp:revision>36</cp:revision>
  <cp:lastPrinted>2011-10-04T16:12:42Z</cp:lastPrinted>
  <dcterms:created xsi:type="dcterms:W3CDTF">2013-03-25T15:00:46Z</dcterms:created>
  <dcterms:modified xsi:type="dcterms:W3CDTF">2013-03-25T15:23:13Z</dcterms:modified>
</cp:coreProperties>
</file>